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56" r:id="rId2"/>
    <p:sldId id="379" r:id="rId3"/>
    <p:sldId id="380" r:id="rId4"/>
    <p:sldId id="378" r:id="rId5"/>
    <p:sldId id="362" r:id="rId6"/>
    <p:sldId id="375" r:id="rId7"/>
    <p:sldId id="381" r:id="rId8"/>
    <p:sldId id="382" r:id="rId9"/>
    <p:sldId id="384" r:id="rId10"/>
    <p:sldId id="383" r:id="rId11"/>
    <p:sldId id="370" r:id="rId12"/>
    <p:sldId id="290" r:id="rId13"/>
  </p:sldIdLst>
  <p:sldSz cx="12192000" cy="6858000"/>
  <p:notesSz cx="6858000" cy="9144000"/>
  <p:embeddedFontLst>
    <p:embeddedFont>
      <p:font typeface="맑은 고딕" panose="020B0503020000020004" pitchFamily="34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58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901" autoAdjust="0"/>
    <p:restoredTop sz="89858" autoAdjust="0"/>
  </p:normalViewPr>
  <p:slideViewPr>
    <p:cSldViewPr snapToGrid="0">
      <p:cViewPr>
        <p:scale>
          <a:sx n="65" d="100"/>
          <a:sy n="65" d="100"/>
        </p:scale>
        <p:origin x="144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3B824-D485-4843-A9DD-79B21839BE0B}" type="datetimeFigureOut">
              <a:rPr lang="ko-KR" altLang="en-US" smtClean="0"/>
              <a:t>2023. 11. 7.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4AA902-4748-47AF-986E-B2AB2CACB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422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AA902-4748-47AF-986E-B2AB2CACB72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888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AA902-4748-47AF-986E-B2AB2CACB72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346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AA902-4748-47AF-986E-B2AB2CACB72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360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AA902-4748-47AF-986E-B2AB2CACB72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886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AA902-4748-47AF-986E-B2AB2CACB72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555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AA902-4748-47AF-986E-B2AB2CACB72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358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AA902-4748-47AF-986E-B2AB2CACB72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865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AA902-4748-47AF-986E-B2AB2CACB72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077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AA902-4748-47AF-986E-B2AB2CACB72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462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AA902-4748-47AF-986E-B2AB2CACB72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088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AA902-4748-47AF-986E-B2AB2CACB72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908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AA902-4748-47AF-986E-B2AB2CACB72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510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0BAE7-D398-4581-8C24-09140C949C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347527-CDD5-48B8-A55C-290D36CF08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C86A32-EB66-46EE-A980-71827540E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3D6F7-9F6E-4C09-AD1F-D022D8EE0B8C}" type="datetimeFigureOut">
              <a:rPr lang="ko-KR" altLang="en-US" smtClean="0"/>
              <a:t>2023. 11. 7.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D048B1-21BD-4AD2-9444-9943B8ED3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9C0FE2-FA44-467D-85D8-AA3C71283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66918-5019-4F28-890B-134494747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423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89613-E863-4F4A-A314-CE6E5DF91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61B8F2-72F7-41BC-B7CA-A35C68BC4A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23D63E-055C-46A3-A37B-DD99EF955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3D6F7-9F6E-4C09-AD1F-D022D8EE0B8C}" type="datetimeFigureOut">
              <a:rPr lang="ko-KR" altLang="en-US" smtClean="0"/>
              <a:t>2023. 11. 7.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1F6B53-E8AE-4528-BEAA-1C5B5ED05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6A8E75-AFA9-4388-929B-CB318D076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66918-5019-4F28-890B-134494747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410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1D00730-F926-4289-B832-48DDBC1981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163F52-6050-444B-871F-0D50129A59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501001-1145-415C-B469-86E982BBC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3D6F7-9F6E-4C09-AD1F-D022D8EE0B8C}" type="datetimeFigureOut">
              <a:rPr lang="ko-KR" altLang="en-US" smtClean="0"/>
              <a:t>2023. 11. 7.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AE6EC8-3CCD-41CF-8578-31FC59C0A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427925-F95E-49F0-B984-C420C203A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66918-5019-4F28-890B-134494747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398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F5AE88-9069-4B28-BDEB-3465055F5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EAE56E-B421-4C39-88BB-014C5AFFF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FCB550-6D6A-45A7-9FDF-ABD38B162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3D6F7-9F6E-4C09-AD1F-D022D8EE0B8C}" type="datetimeFigureOut">
              <a:rPr lang="ko-KR" altLang="en-US" smtClean="0"/>
              <a:t>2023. 11. 7.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AB94FD-5D61-44E5-947F-16F3D9373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636F6E-1566-4972-8B59-CF1324E29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66918-5019-4F28-890B-134494747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398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CA646E-DE88-4BC2-9CD5-861CEF574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3BC307-73CB-47F5-9A39-09A23087B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B4F552-95F0-418B-A7E4-AD7994C52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3D6F7-9F6E-4C09-AD1F-D022D8EE0B8C}" type="datetimeFigureOut">
              <a:rPr lang="ko-KR" altLang="en-US" smtClean="0"/>
              <a:t>2023. 11. 7.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31E5AE-44D1-498B-848D-EE3B1E972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711B79-CCA4-4D8E-89E9-8DBE9874C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66918-5019-4F28-890B-134494747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600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AD5347-F254-4A30-B77F-B5C09C9AC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94430D-2F45-4F8D-A16B-2FB25E2641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5FFDA5B-CFB0-488A-BEC2-8BA50DCE74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CF55AE-94E6-4DDA-A58B-99BCE6C08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3D6F7-9F6E-4C09-AD1F-D022D8EE0B8C}" type="datetimeFigureOut">
              <a:rPr lang="ko-KR" altLang="en-US" smtClean="0"/>
              <a:t>2023. 11. 7.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32064C-DFDC-4DD6-81FA-F51302FAB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DCE51D-0453-4241-A794-4497CD433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66918-5019-4F28-890B-134494747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913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25CF2-4138-4D42-8C23-7A336AC8B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D5B1CF-11F6-48A2-8247-21DE061F8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437A4C-80A5-442C-B9DD-41BF2C1171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92D869-D4EB-4574-AB94-43E8E7E76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B929825-9F68-43FA-9FD7-3F63A34996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4894209-EF9B-4BF1-8F0B-2DBB3AE0E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3D6F7-9F6E-4C09-AD1F-D022D8EE0B8C}" type="datetimeFigureOut">
              <a:rPr lang="ko-KR" altLang="en-US" smtClean="0"/>
              <a:t>2023. 11. 7.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B28CCF5-11FC-44B8-A04D-9FE470265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62B5F89-B0CF-4152-AC4A-27282E53B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66918-5019-4F28-890B-134494747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589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828D9D-D0AE-4826-9787-B2B931CDE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72C276-1BDD-46E9-AFC8-077BC7A6E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3D6F7-9F6E-4C09-AD1F-D022D8EE0B8C}" type="datetimeFigureOut">
              <a:rPr lang="ko-KR" altLang="en-US" smtClean="0"/>
              <a:t>2023. 11. 7.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53741CA-FAFD-40B7-B823-26F9E902A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2A99FF-415F-45EC-98BD-99AF0F40C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66918-5019-4F28-890B-134494747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611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EC5F078-B73E-460B-853E-100A2F68D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3D6F7-9F6E-4C09-AD1F-D022D8EE0B8C}" type="datetimeFigureOut">
              <a:rPr lang="ko-KR" altLang="en-US" smtClean="0"/>
              <a:t>2023. 11. 7.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995DB24-D712-427E-9D69-EFF11CB98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46B720-6AC2-4579-AEC2-EBF6B0F93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66918-5019-4F28-890B-134494747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553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5C74B-3509-4094-9F51-6777206BC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B53A52-B19E-4E87-A18A-EC2621620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EFE97D-6494-40EA-899C-4C15D7E3DE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12707A-01A0-4674-990B-11A23F316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3D6F7-9F6E-4C09-AD1F-D022D8EE0B8C}" type="datetimeFigureOut">
              <a:rPr lang="ko-KR" altLang="en-US" smtClean="0"/>
              <a:t>2023. 11. 7.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0B2722-6EAA-4A1D-BE49-570620500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AC0216-4A07-4D57-A004-B13C35557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66918-5019-4F28-890B-134494747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13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1E6E-8C49-46C9-8B6B-1229864D4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761D599-2FEF-4A2C-A15E-9289745BC2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C2AE84-AE9E-46AD-827D-64E52E3D4B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C591D4-996F-4C53-9271-0E8C67367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3D6F7-9F6E-4C09-AD1F-D022D8EE0B8C}" type="datetimeFigureOut">
              <a:rPr lang="ko-KR" altLang="en-US" smtClean="0"/>
              <a:t>2023. 11. 7.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C6AA7E-DE41-4EFB-A523-CB215E36F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6CF9E1-0976-4E44-B1B2-BE0722D67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66918-5019-4F28-890B-134494747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278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139B3E6-833F-4B94-BD9C-CCE3A1DB8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09291F-AEDF-4FDE-9EBF-FFB944FFA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78AC47-6AEC-4517-9C46-869139A50E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3D6F7-9F6E-4C09-AD1F-D022D8EE0B8C}" type="datetimeFigureOut">
              <a:rPr lang="ko-KR" altLang="en-US" smtClean="0"/>
              <a:t>2023. 11. 7.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FE3A59-1B1E-4308-BAA8-2CB9481825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F6F225-91BF-4A39-BECB-15F35AE73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66918-5019-4F28-890B-134494747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612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hyperlink" Target="https://youtu.be/VI-XtN_Zdfg?Si=Qz5qPid1r7vVOeJ2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4DE8025-96AD-4BFA-8CCA-7876721A6B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84" t="2196" r="9004" b="11858"/>
          <a:stretch/>
        </p:blipFill>
        <p:spPr>
          <a:xfrm>
            <a:off x="11416945" y="6050425"/>
            <a:ext cx="775055" cy="807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2C6742-404F-4D3C-AA67-15EBADCC4471}"/>
              </a:ext>
            </a:extLst>
          </p:cNvPr>
          <p:cNvSpPr txBox="1"/>
          <p:nvPr/>
        </p:nvSpPr>
        <p:spPr>
          <a:xfrm>
            <a:off x="1547764" y="1770776"/>
            <a:ext cx="89279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chemeClr val="bg1"/>
                </a:solidFill>
                <a:latin typeface="VITRO CORE OTF" panose="020B0500000000000000" pitchFamily="34" charset="-127"/>
                <a:ea typeface="VITRO CORE OTF" panose="020B0500000000000000" pitchFamily="34" charset="-127"/>
              </a:rPr>
              <a:t>UDR Frontend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8BEEE6-4642-4CEF-BBD3-0FE2341AD98A}"/>
              </a:ext>
            </a:extLst>
          </p:cNvPr>
          <p:cNvSpPr txBox="1"/>
          <p:nvPr/>
        </p:nvSpPr>
        <p:spPr>
          <a:xfrm>
            <a:off x="8287361" y="5711871"/>
            <a:ext cx="3904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이지원</a:t>
            </a:r>
          </a:p>
        </p:txBody>
      </p:sp>
      <p:pic>
        <p:nvPicPr>
          <p:cNvPr id="7" name="그래픽 6" descr="손뼉 치는 손 단색으로 채워진">
            <a:extLst>
              <a:ext uri="{FF2B5EF4-FFF2-40B4-BE49-F238E27FC236}">
                <a16:creationId xmlns:a16="http://schemas.microsoft.com/office/drawing/2014/main" id="{6285110F-B2A8-466D-96DF-FA83096B03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61" y="1838887"/>
            <a:ext cx="1203246" cy="1203246"/>
          </a:xfrm>
          <a:prstGeom prst="rect">
            <a:avLst/>
          </a:prstGeom>
        </p:spPr>
      </p:pic>
      <p:pic>
        <p:nvPicPr>
          <p:cNvPr id="8" name="그래픽 7" descr="손뼉 치는 손 단색으로 채워진">
            <a:extLst>
              <a:ext uri="{FF2B5EF4-FFF2-40B4-BE49-F238E27FC236}">
                <a16:creationId xmlns:a16="http://schemas.microsoft.com/office/drawing/2014/main" id="{2FB0474A-AE33-4534-8248-BE5D78F4CC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58333" y="1892428"/>
            <a:ext cx="1203246" cy="12032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F14430-7C7B-B215-CED3-BE66D38A5956}"/>
              </a:ext>
            </a:extLst>
          </p:cNvPr>
          <p:cNvSpPr txBox="1"/>
          <p:nvPr/>
        </p:nvSpPr>
        <p:spPr>
          <a:xfrm>
            <a:off x="3897739" y="3938680"/>
            <a:ext cx="4227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6</a:t>
            </a:r>
            <a:r>
              <a:rPr lang="ko-KR" altLang="en-US" sz="24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주차 </a:t>
            </a:r>
            <a:r>
              <a:rPr lang="en-US" altLang="ko-KR" sz="24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교시</a:t>
            </a:r>
            <a:endParaRPr lang="en-US" altLang="ko-KR" sz="24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React</a:t>
            </a:r>
            <a:r>
              <a:rPr lang="ko-KR" altLang="en-US" sz="24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Router</a:t>
            </a:r>
            <a:endParaRPr lang="ko-KR" altLang="en-US" sz="24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463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37"/>
    </mc:Choice>
    <mc:Fallback xmlns="">
      <p:transition spd="slow" advTm="1833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644BE0D-36FC-59F9-BBAC-336CD5D05A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84" t="2196" r="9004" b="11858"/>
          <a:stretch/>
        </p:blipFill>
        <p:spPr>
          <a:xfrm>
            <a:off x="11416945" y="6050425"/>
            <a:ext cx="775055" cy="8075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6B32F9-E4C4-2F24-C1AC-81030BEA080A}"/>
              </a:ext>
            </a:extLst>
          </p:cNvPr>
          <p:cNvSpPr txBox="1"/>
          <p:nvPr/>
        </p:nvSpPr>
        <p:spPr>
          <a:xfrm>
            <a:off x="255639" y="466253"/>
            <a:ext cx="11680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VITRO CORE OTF" panose="020B0500000000000000" pitchFamily="34" charset="-127"/>
                <a:ea typeface="VITRO CORE OTF" panose="020B0500000000000000" pitchFamily="34" charset="-127"/>
              </a:rPr>
              <a:t>중첩 라우팅</a:t>
            </a:r>
            <a:endParaRPr lang="en-US" altLang="ko-KR" sz="4800" dirty="0">
              <a:solidFill>
                <a:schemeClr val="bg1"/>
              </a:solidFill>
              <a:latin typeface="VITRO CORE OTF" panose="020B0500000000000000" pitchFamily="34" charset="-127"/>
              <a:ea typeface="VITRO CORE OTF" panose="020B05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8C5326-3BB6-67C6-B0A7-88CF364444EE}"/>
              </a:ext>
            </a:extLst>
          </p:cNvPr>
          <p:cNvSpPr txBox="1"/>
          <p:nvPr/>
        </p:nvSpPr>
        <p:spPr>
          <a:xfrm>
            <a:off x="507630" y="1619525"/>
            <a:ext cx="11176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Route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중첩하기</a:t>
            </a:r>
            <a:endParaRPr lang="en-US" altLang="ko-KR" sz="36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endParaRPr lang="en-US" altLang="ko-KR" sz="3600" dirty="0">
              <a:solidFill>
                <a:srgbClr val="D2584C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8D2609-1E4A-BFB0-43A9-3FA66CEC4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2912" y="-1194786"/>
            <a:ext cx="10415488" cy="56286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955AE6-7880-2613-562B-C3FDF66AB3D5}"/>
              </a:ext>
            </a:extLst>
          </p:cNvPr>
          <p:cNvSpPr txBox="1"/>
          <p:nvPr/>
        </p:nvSpPr>
        <p:spPr>
          <a:xfrm>
            <a:off x="507630" y="3234810"/>
            <a:ext cx="11176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2.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Outlet</a:t>
            </a:r>
            <a:r>
              <a:rPr lang="ko-KR" altLang="en-US" sz="3600" dirty="0" err="1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으로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위치 지정하기</a:t>
            </a:r>
            <a:endParaRPr lang="en-US" altLang="ko-KR" sz="3600" dirty="0">
              <a:solidFill>
                <a:srgbClr val="D2584C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07F6092-0364-D9DC-307D-31FBA089A6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8" y="1619525"/>
            <a:ext cx="7239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55FE37-89D5-4D91-9B1E-F349FBD4CD70}"/>
              </a:ext>
            </a:extLst>
          </p:cNvPr>
          <p:cNvSpPr txBox="1"/>
          <p:nvPr/>
        </p:nvSpPr>
        <p:spPr>
          <a:xfrm>
            <a:off x="-1461239" y="5478909"/>
            <a:ext cx="11176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-&gt;/about/location</a:t>
            </a:r>
            <a:r>
              <a:rPr lang="ko-KR" altLang="en-US" sz="3600" dirty="0" err="1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으로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접근 가능</a:t>
            </a:r>
            <a:endParaRPr lang="en-US" altLang="ko-KR" sz="3600" dirty="0">
              <a:solidFill>
                <a:srgbClr val="D2584C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6497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37"/>
    </mc:Choice>
    <mc:Fallback>
      <p:transition spd="slow" advTm="18337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644BE0D-36FC-59F9-BBAC-336CD5D05A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84" t="2196" r="9004" b="11858"/>
          <a:stretch/>
        </p:blipFill>
        <p:spPr>
          <a:xfrm>
            <a:off x="11416945" y="6050425"/>
            <a:ext cx="775055" cy="8075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3A06F1-403C-E695-70B8-DE46C971492E}"/>
              </a:ext>
            </a:extLst>
          </p:cNvPr>
          <p:cNvSpPr txBox="1"/>
          <p:nvPr/>
        </p:nvSpPr>
        <p:spPr>
          <a:xfrm>
            <a:off x="705833" y="498822"/>
            <a:ext cx="11098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[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실습 </a:t>
            </a:r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]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단어장 만들기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67E89F-DB44-B262-FE0C-3B38F6D4E6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3" y="1456575"/>
            <a:ext cx="5183886" cy="1744111"/>
          </a:xfrm>
          <a:prstGeom prst="rect">
            <a:avLst/>
          </a:prstGeom>
        </p:spPr>
      </p:pic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9DD77EE-CF4C-3B15-2034-DDCDA9E26C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2" y="3578941"/>
            <a:ext cx="5183885" cy="22841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78D6BC-4303-53C7-6493-0E0C1EB7BEDF}"/>
              </a:ext>
            </a:extLst>
          </p:cNvPr>
          <p:cNvSpPr txBox="1"/>
          <p:nvPr/>
        </p:nvSpPr>
        <p:spPr>
          <a:xfrm>
            <a:off x="705832" y="6174512"/>
            <a:ext cx="8434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참조 </a:t>
            </a:r>
            <a:r>
              <a:rPr lang="en-US" altLang="ko-KR" dirty="0">
                <a:solidFill>
                  <a:schemeClr val="bg1"/>
                </a:solidFill>
              </a:rPr>
              <a:t>: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  <a:hlinkClick r:id="rId7"/>
              </a:rPr>
              <a:t>h</a:t>
            </a:r>
            <a:r>
              <a:rPr lang="en" altLang="ko-KR" dirty="0">
                <a:solidFill>
                  <a:schemeClr val="bg1"/>
                </a:solidFill>
                <a:hlinkClick r:id="rId7"/>
              </a:rPr>
              <a:t>ttps://Youtu.Be/VI-XtN_Zdfg?Si=Qz5qPid1r7vVOeJ2</a:t>
            </a:r>
            <a:endParaRPr lang="en" altLang="ko-KR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6926A9-AA79-93B5-D669-C78DD84C161F}"/>
              </a:ext>
            </a:extLst>
          </p:cNvPr>
          <p:cNvSpPr txBox="1"/>
          <p:nvPr/>
        </p:nvSpPr>
        <p:spPr>
          <a:xfrm>
            <a:off x="5434830" y="4186219"/>
            <a:ext cx="6096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-&gt; localhost:3000/day/3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319721-CFC8-482A-3D96-257D147F580D}"/>
              </a:ext>
            </a:extLst>
          </p:cNvPr>
          <p:cNvSpPr txBox="1"/>
          <p:nvPr/>
        </p:nvSpPr>
        <p:spPr>
          <a:xfrm>
            <a:off x="5295682" y="1945324"/>
            <a:ext cx="4882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-&gt; localhost:3000/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95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37"/>
    </mc:Choice>
    <mc:Fallback xmlns="">
      <p:transition spd="slow" advTm="18337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6286A45-749E-4338-A47E-361CCC6FC29E}"/>
              </a:ext>
            </a:extLst>
          </p:cNvPr>
          <p:cNvSpPr txBox="1"/>
          <p:nvPr/>
        </p:nvSpPr>
        <p:spPr>
          <a:xfrm>
            <a:off x="2021594" y="4566998"/>
            <a:ext cx="8148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Thank You!</a:t>
            </a:r>
            <a:endParaRPr lang="ko-KR" altLang="en-US" sz="48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DD39B3-2458-4A89-A9B6-8E184177F7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434"/>
          <a:stretch/>
        </p:blipFill>
        <p:spPr>
          <a:xfrm>
            <a:off x="4295773" y="1360149"/>
            <a:ext cx="3600450" cy="311938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EE23339-39A5-188D-4372-72C8B1F9CF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84" t="2196" r="9004" b="11858"/>
          <a:stretch/>
        </p:blipFill>
        <p:spPr>
          <a:xfrm>
            <a:off x="11416945" y="6050425"/>
            <a:ext cx="775055" cy="80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58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644BE0D-36FC-59F9-BBAC-336CD5D05A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84" t="2196" r="9004" b="11858"/>
          <a:stretch/>
        </p:blipFill>
        <p:spPr>
          <a:xfrm>
            <a:off x="11416945" y="6050425"/>
            <a:ext cx="775055" cy="8075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6B32F9-E4C4-2F24-C1AC-81030BEA080A}"/>
              </a:ext>
            </a:extLst>
          </p:cNvPr>
          <p:cNvSpPr txBox="1"/>
          <p:nvPr/>
        </p:nvSpPr>
        <p:spPr>
          <a:xfrm>
            <a:off x="255639" y="466253"/>
            <a:ext cx="11680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VITRO CORE OTF" panose="020B0500000000000000" pitchFamily="34" charset="-127"/>
                <a:ea typeface="VITRO CORE OTF" panose="020B0500000000000000" pitchFamily="34" charset="-127"/>
              </a:rPr>
              <a:t>SPA</a:t>
            </a:r>
            <a:r>
              <a:rPr lang="ko-KR" altLang="en-US" sz="4800" dirty="0">
                <a:solidFill>
                  <a:schemeClr val="bg1"/>
                </a:solidFill>
                <a:latin typeface="VITRO CORE OTF" panose="020B0500000000000000" pitchFamily="34" charset="-127"/>
                <a:ea typeface="VITRO CORE OTF" panose="020B0500000000000000" pitchFamily="34" charset="-127"/>
              </a:rPr>
              <a:t>와 </a:t>
            </a:r>
            <a:r>
              <a:rPr lang="en-US" altLang="ko-KR" sz="4800" dirty="0">
                <a:solidFill>
                  <a:schemeClr val="bg1"/>
                </a:solidFill>
                <a:latin typeface="VITRO CORE OTF" panose="020B0500000000000000" pitchFamily="34" charset="-127"/>
                <a:ea typeface="VITRO CORE OTF" panose="020B0500000000000000" pitchFamily="34" charset="-127"/>
              </a:rPr>
              <a:t>MPA</a:t>
            </a:r>
            <a:r>
              <a:rPr lang="ko-KR" altLang="en-US" sz="4800" dirty="0">
                <a:solidFill>
                  <a:schemeClr val="bg1"/>
                </a:solidFill>
                <a:latin typeface="VITRO CORE OTF" panose="020B0500000000000000" pitchFamily="34" charset="-127"/>
                <a:ea typeface="VITRO CORE OTF" panose="020B0500000000000000" pitchFamily="34" charset="-127"/>
              </a:rPr>
              <a:t> </a:t>
            </a:r>
            <a:endParaRPr lang="en-US" altLang="ko-KR" sz="4800" dirty="0">
              <a:solidFill>
                <a:schemeClr val="bg1"/>
              </a:solidFill>
              <a:latin typeface="VITRO CORE OTF" panose="020B0500000000000000" pitchFamily="34" charset="-127"/>
              <a:ea typeface="VITRO CORE OTF" panose="020B05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8C5326-3BB6-67C6-B0A7-88CF364444EE}"/>
              </a:ext>
            </a:extLst>
          </p:cNvPr>
          <p:cNvSpPr txBox="1"/>
          <p:nvPr/>
        </p:nvSpPr>
        <p:spPr>
          <a:xfrm>
            <a:off x="507630" y="1784117"/>
            <a:ext cx="1117673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err="1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리액트는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SPA + CSR 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채택 중</a:t>
            </a:r>
            <a:endParaRPr lang="en-US" altLang="ko-KR" sz="36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algn="ctr"/>
            <a:endParaRPr lang="en-US" altLang="ko-KR" sz="36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r>
              <a:rPr lang="en-US" altLang="ko-KR" sz="36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SPA</a:t>
            </a:r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: Single Page App</a:t>
            </a:r>
          </a:p>
          <a:p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-&gt; 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서버로부터 첫 페이지만 받아오고 나머지 동적으로</a:t>
            </a:r>
            <a:endParaRPr lang="en-US" altLang="ko-KR" sz="36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endParaRPr lang="en-US" altLang="ko-KR" sz="3600" dirty="0">
              <a:solidFill>
                <a:srgbClr val="D2584C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r>
              <a:rPr lang="en-US" altLang="ko-KR" sz="36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MPA</a:t>
            </a:r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: Multi Page App</a:t>
            </a:r>
          </a:p>
          <a:p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-&gt;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서버로부터 매번 완전한 페이지를 </a:t>
            </a:r>
            <a:r>
              <a:rPr lang="ko-KR" altLang="en-US" sz="3600" dirty="0" err="1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받아옴</a:t>
            </a:r>
            <a:endParaRPr lang="en-US" altLang="ko-KR" sz="36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algn="ctr"/>
            <a:endParaRPr lang="en-US" altLang="ko-KR" sz="3600" dirty="0">
              <a:solidFill>
                <a:srgbClr val="D2584C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6047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37"/>
    </mc:Choice>
    <mc:Fallback>
      <p:transition spd="slow" advTm="1833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644BE0D-36FC-59F9-BBAC-336CD5D05A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84" t="2196" r="9004" b="11858"/>
          <a:stretch/>
        </p:blipFill>
        <p:spPr>
          <a:xfrm>
            <a:off x="11416945" y="6050425"/>
            <a:ext cx="775055" cy="8075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6B32F9-E4C4-2F24-C1AC-81030BEA080A}"/>
              </a:ext>
            </a:extLst>
          </p:cNvPr>
          <p:cNvSpPr txBox="1"/>
          <p:nvPr/>
        </p:nvSpPr>
        <p:spPr>
          <a:xfrm>
            <a:off x="255639" y="466253"/>
            <a:ext cx="11680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VITRO CORE OTF" panose="020B0500000000000000" pitchFamily="34" charset="-127"/>
                <a:ea typeface="VITRO CORE OTF" panose="020B0500000000000000" pitchFamily="34" charset="-127"/>
              </a:rPr>
              <a:t>CSR</a:t>
            </a:r>
            <a:r>
              <a:rPr lang="ko-KR" altLang="en-US" sz="4800" dirty="0">
                <a:solidFill>
                  <a:schemeClr val="bg1"/>
                </a:solidFill>
                <a:latin typeface="VITRO CORE OTF" panose="020B0500000000000000" pitchFamily="34" charset="-127"/>
                <a:ea typeface="VITRO CORE OTF" panose="020B0500000000000000" pitchFamily="34" charset="-127"/>
              </a:rPr>
              <a:t>과 </a:t>
            </a:r>
            <a:r>
              <a:rPr lang="en-US" altLang="ko-KR" sz="4800" dirty="0">
                <a:solidFill>
                  <a:schemeClr val="bg1"/>
                </a:solidFill>
                <a:latin typeface="VITRO CORE OTF" panose="020B0500000000000000" pitchFamily="34" charset="-127"/>
                <a:ea typeface="VITRO CORE OTF" panose="020B0500000000000000" pitchFamily="34" charset="-127"/>
              </a:rPr>
              <a:t>SSR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8C5326-3BB6-67C6-B0A7-88CF364444EE}"/>
              </a:ext>
            </a:extLst>
          </p:cNvPr>
          <p:cNvSpPr txBox="1"/>
          <p:nvPr/>
        </p:nvSpPr>
        <p:spPr>
          <a:xfrm>
            <a:off x="507630" y="1443841"/>
            <a:ext cx="1117673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36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r>
              <a:rPr lang="en-US" altLang="ko-KR" sz="36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CSR</a:t>
            </a:r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: Client Side Rendering</a:t>
            </a:r>
          </a:p>
          <a:p>
            <a:pPr marL="571500" indent="-571500">
              <a:buFont typeface="Wingdings" pitchFamily="2" charset="2"/>
              <a:buChar char="è"/>
            </a:pP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데이터 없이 </a:t>
            </a:r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HTML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을 받아온 후 </a:t>
            </a:r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static 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파일 로드 뒤에 데이터를 서버에 요청해서 렌더링</a:t>
            </a:r>
            <a:endParaRPr lang="en-US" altLang="ko-KR" sz="36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marL="571500" indent="-571500">
              <a:buFont typeface="Wingdings" pitchFamily="2" charset="2"/>
              <a:buChar char="è"/>
            </a:pPr>
            <a:endParaRPr lang="en-US" altLang="ko-KR" sz="36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r>
              <a:rPr lang="en-US" altLang="ko-KR" sz="36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SSR</a:t>
            </a:r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: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Server Side Rendering </a:t>
            </a:r>
          </a:p>
          <a:p>
            <a:pPr marL="571500" indent="-571500">
              <a:buFont typeface="Wingdings" pitchFamily="2" charset="2"/>
              <a:buChar char="è"/>
            </a:pP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데이터까지 삽입된 상태의 완성된 </a:t>
            </a:r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HTML </a:t>
            </a:r>
            <a:r>
              <a:rPr lang="ko-KR" altLang="en-US" sz="3600" dirty="0" err="1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받아옴</a:t>
            </a:r>
            <a:endParaRPr lang="en-US" altLang="ko-KR" sz="36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marL="571500" indent="-571500">
              <a:buFont typeface="Wingdings" pitchFamily="2" charset="2"/>
              <a:buChar char="è"/>
            </a:pPr>
            <a:endParaRPr lang="en-US" altLang="ko-KR" sz="36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marL="571500" indent="-571500">
              <a:buFont typeface="Wingdings" pitchFamily="2" charset="2"/>
              <a:buChar char="è"/>
            </a:pPr>
            <a:endParaRPr lang="en-US" altLang="ko-KR" sz="3600" dirty="0">
              <a:solidFill>
                <a:srgbClr val="D2584C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8894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37"/>
    </mc:Choice>
    <mc:Fallback>
      <p:transition spd="slow" advTm="1833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644BE0D-36FC-59F9-BBAC-336CD5D05A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84" t="2196" r="9004" b="11858"/>
          <a:stretch/>
        </p:blipFill>
        <p:spPr>
          <a:xfrm>
            <a:off x="11416945" y="6050425"/>
            <a:ext cx="775055" cy="8075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6B32F9-E4C4-2F24-C1AC-81030BEA080A}"/>
              </a:ext>
            </a:extLst>
          </p:cNvPr>
          <p:cNvSpPr txBox="1"/>
          <p:nvPr/>
        </p:nvSpPr>
        <p:spPr>
          <a:xfrm>
            <a:off x="255639" y="466253"/>
            <a:ext cx="11680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VITRO CORE OTF" panose="020B0500000000000000" pitchFamily="34" charset="-127"/>
                <a:ea typeface="VITRO CORE OTF" panose="020B0500000000000000" pitchFamily="34" charset="-127"/>
              </a:rPr>
              <a:t>라우팅</a:t>
            </a:r>
            <a:r>
              <a:rPr lang="en-US" altLang="ko-KR" sz="4800" dirty="0">
                <a:solidFill>
                  <a:schemeClr val="bg1"/>
                </a:solidFill>
                <a:latin typeface="VITRO CORE OTF" panose="020B0500000000000000" pitchFamily="34" charset="-127"/>
                <a:ea typeface="VITRO CORE OTF" panose="020B0500000000000000" pitchFamily="34" charset="-127"/>
              </a:rPr>
              <a:t>(</a:t>
            </a:r>
            <a:r>
              <a:rPr lang="ko-KR" altLang="en-US" sz="4800" dirty="0">
                <a:solidFill>
                  <a:schemeClr val="bg1"/>
                </a:solidFill>
                <a:latin typeface="VITRO CORE OTF" panose="020B0500000000000000" pitchFamily="34" charset="-127"/>
                <a:ea typeface="VITRO CORE OTF" panose="020B0500000000000000" pitchFamily="34" charset="-127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VITRO CORE OTF" panose="020B0500000000000000" pitchFamily="34" charset="-127"/>
                <a:ea typeface="VITRO CORE OTF" panose="020B0500000000000000" pitchFamily="34" charset="-127"/>
              </a:rPr>
              <a:t>Routing )</a:t>
            </a:r>
            <a:r>
              <a:rPr lang="ko-KR" altLang="en-US" sz="4800" dirty="0">
                <a:solidFill>
                  <a:schemeClr val="bg1"/>
                </a:solidFill>
                <a:latin typeface="VITRO CORE OTF" panose="020B0500000000000000" pitchFamily="34" charset="-127"/>
                <a:ea typeface="VITRO CORE OTF" panose="020B0500000000000000" pitchFamily="34" charset="-127"/>
              </a:rPr>
              <a:t>이란</a:t>
            </a:r>
            <a:endParaRPr lang="en-US" altLang="ko-KR" sz="4800" dirty="0">
              <a:solidFill>
                <a:schemeClr val="bg1"/>
              </a:solidFill>
              <a:latin typeface="VITRO CORE OTF" panose="020B0500000000000000" pitchFamily="34" charset="-127"/>
              <a:ea typeface="VITRO CORE OTF" panose="020B05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8C5326-3BB6-67C6-B0A7-88CF364444EE}"/>
              </a:ext>
            </a:extLst>
          </p:cNvPr>
          <p:cNvSpPr txBox="1"/>
          <p:nvPr/>
        </p:nvSpPr>
        <p:spPr>
          <a:xfrm>
            <a:off x="507630" y="1784117"/>
            <a:ext cx="1117673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사용자가 요청한 </a:t>
            </a:r>
            <a:r>
              <a:rPr lang="en-US" altLang="ko-KR" sz="36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URL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에 따라 페이지를 보여주는 것</a:t>
            </a:r>
            <a:endParaRPr lang="en-US" altLang="ko-KR" sz="36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algn="ctr"/>
            <a:endParaRPr lang="en-US" altLang="ko-KR" sz="36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algn="ctr"/>
            <a:r>
              <a:rPr lang="en-US" altLang="ko-KR" sz="36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React Router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는 사용자가 입력한 주소를 감지하고 여러 환경에서 동작할 수 있도록  다양한 종류의 라우터 컴포넌트를 제공함</a:t>
            </a:r>
            <a:endParaRPr lang="en-US" altLang="ko-KR" sz="36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algn="ctr"/>
            <a:endParaRPr lang="en-US" altLang="ko-KR" sz="36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이를 통해 </a:t>
            </a:r>
            <a:r>
              <a:rPr lang="en-US" altLang="ko-KR" sz="36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SPA</a:t>
            </a:r>
            <a:r>
              <a:rPr lang="ko-KR" altLang="en-US" sz="36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기법을 그대로 유지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한 상태로 </a:t>
            </a:r>
            <a:endParaRPr lang="en-US" altLang="ko-KR" sz="36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algn="ctr"/>
            <a:r>
              <a:rPr lang="ko-KR" altLang="en-US" sz="3600" dirty="0" err="1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리액트에서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페이지 이동 처리를 할 수 있음</a:t>
            </a:r>
            <a:endParaRPr lang="en-US" altLang="ko-KR" sz="3600" dirty="0">
              <a:solidFill>
                <a:srgbClr val="D2584C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0317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37"/>
    </mc:Choice>
    <mc:Fallback>
      <p:transition spd="slow" advTm="1833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6F98B87-3E18-0240-8CA3-7E1F2D927635}"/>
              </a:ext>
            </a:extLst>
          </p:cNvPr>
          <p:cNvSpPr txBox="1"/>
          <p:nvPr/>
        </p:nvSpPr>
        <p:spPr>
          <a:xfrm>
            <a:off x="705833" y="498822"/>
            <a:ext cx="11098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1.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React Router 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설치하기</a:t>
            </a:r>
          </a:p>
        </p:txBody>
      </p:sp>
      <p:pic>
        <p:nvPicPr>
          <p:cNvPr id="7" name="그림 6" descr="그래픽, 상징이(가) 표시된 사진&#10;&#10;자동 생성된 설명">
            <a:extLst>
              <a:ext uri="{FF2B5EF4-FFF2-40B4-BE49-F238E27FC236}">
                <a16:creationId xmlns:a16="http://schemas.microsoft.com/office/drawing/2014/main" id="{8644BE0D-36FC-59F9-BBAC-336CD5D05A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84" t="2196" r="9004" b="11858"/>
          <a:stretch/>
        </p:blipFill>
        <p:spPr>
          <a:xfrm>
            <a:off x="11416945" y="6050425"/>
            <a:ext cx="775055" cy="8075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5343ED-E194-FB46-3323-9EAB9D1D4809}"/>
              </a:ext>
            </a:extLst>
          </p:cNvPr>
          <p:cNvSpPr txBox="1"/>
          <p:nvPr/>
        </p:nvSpPr>
        <p:spPr>
          <a:xfrm>
            <a:off x="1188373" y="1837090"/>
            <a:ext cx="851086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React</a:t>
            </a:r>
            <a:r>
              <a:rPr lang="ko-KR" altLang="en-US" sz="32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App</a:t>
            </a:r>
            <a:r>
              <a:rPr lang="ko-KR" altLang="en-US" sz="32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디렉터리에서 </a:t>
            </a:r>
            <a:endParaRPr lang="en-US" altLang="ko-KR" sz="32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r>
              <a:rPr lang="en-US" altLang="ko-KR" sz="3200" dirty="0" err="1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npm</a:t>
            </a:r>
            <a:r>
              <a:rPr lang="en-US" altLang="ko-KR" sz="32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install react-router-</a:t>
            </a:r>
            <a:r>
              <a:rPr lang="en-US" altLang="ko-KR" sz="3200" dirty="0" err="1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dom</a:t>
            </a:r>
            <a:r>
              <a:rPr lang="ko-KR" altLang="en-US" sz="32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으로</a:t>
            </a:r>
            <a:r>
              <a:rPr lang="ko-KR" altLang="en-US" sz="32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설치</a:t>
            </a:r>
            <a:endParaRPr lang="en-US" altLang="ko-KR" sz="32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혹은 </a:t>
            </a:r>
            <a:r>
              <a:rPr lang="en-US" altLang="ko-KR" sz="32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yarn add react-router-</a:t>
            </a:r>
            <a:r>
              <a:rPr lang="en-US" altLang="ko-KR" sz="3200" dirty="0" err="1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dom</a:t>
            </a:r>
            <a:r>
              <a:rPr lang="en-US" altLang="ko-KR" sz="32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4342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8337">
        <p159:morph option="byObject"/>
      </p:transition>
    </mc:Choice>
    <mc:Fallback xmlns="">
      <p:transition spd="slow" advTm="18337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6F98B87-3E18-0240-8CA3-7E1F2D927635}"/>
              </a:ext>
            </a:extLst>
          </p:cNvPr>
          <p:cNvSpPr txBox="1"/>
          <p:nvPr/>
        </p:nvSpPr>
        <p:spPr>
          <a:xfrm>
            <a:off x="705833" y="498822"/>
            <a:ext cx="11098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2.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</a:t>
            </a:r>
            <a:r>
              <a:rPr lang="en-US" altLang="ko-KR" sz="3600" dirty="0" err="1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App.js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에 경로 추가</a:t>
            </a:r>
          </a:p>
        </p:txBody>
      </p:sp>
      <p:pic>
        <p:nvPicPr>
          <p:cNvPr id="7" name="그림 6" descr="그래픽, 상징이(가) 표시된 사진&#10;&#10;자동 생성된 설명">
            <a:extLst>
              <a:ext uri="{FF2B5EF4-FFF2-40B4-BE49-F238E27FC236}">
                <a16:creationId xmlns:a16="http://schemas.microsoft.com/office/drawing/2014/main" id="{8644BE0D-36FC-59F9-BBAC-336CD5D05A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84" t="2196" r="9004" b="11858"/>
          <a:stretch/>
        </p:blipFill>
        <p:spPr>
          <a:xfrm>
            <a:off x="11416945" y="6050425"/>
            <a:ext cx="775055" cy="80757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4165606-E796-37DD-364D-BC3D2EA8F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8822"/>
            <a:ext cx="691507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02F48F-C72E-4FA6-2AB2-0D5B6F171AB5}"/>
              </a:ext>
            </a:extLst>
          </p:cNvPr>
          <p:cNvSpPr txBox="1"/>
          <p:nvPr/>
        </p:nvSpPr>
        <p:spPr>
          <a:xfrm>
            <a:off x="1514794" y="5376994"/>
            <a:ext cx="106772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&lt;</a:t>
            </a:r>
            <a:r>
              <a:rPr lang="en-US" altLang="ko-KR" sz="3200" dirty="0" err="1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BrowserRouter</a:t>
            </a:r>
            <a:r>
              <a:rPr lang="en-US" altLang="ko-KR" sz="32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&gt;</a:t>
            </a:r>
            <a:r>
              <a:rPr lang="ko-KR" altLang="en-US" sz="32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안에 </a:t>
            </a:r>
            <a:r>
              <a:rPr lang="en-US" altLang="ko-KR" sz="32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&lt;Routes&gt;</a:t>
            </a:r>
            <a:r>
              <a:rPr lang="ko-KR" altLang="en-US" sz="32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로 감싸준 상태에서</a:t>
            </a:r>
            <a:endParaRPr lang="en-US" altLang="ko-KR" sz="32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algn="ctr"/>
            <a:r>
              <a:rPr lang="en-US" altLang="ko-KR" sz="32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&lt;Route</a:t>
            </a:r>
            <a:r>
              <a:rPr lang="ko-KR" altLang="en-US" sz="32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</a:t>
            </a:r>
            <a:r>
              <a:rPr lang="en-US" altLang="ko-KR" sz="32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path=</a:t>
            </a:r>
            <a:r>
              <a:rPr lang="en-US" altLang="ko-KR" sz="3200" dirty="0" err="1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url</a:t>
            </a:r>
            <a:r>
              <a:rPr lang="ko-KR" altLang="en-US" sz="32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명 </a:t>
            </a:r>
            <a:r>
              <a:rPr lang="en-US" altLang="ko-KR" sz="32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element=</a:t>
            </a:r>
            <a:r>
              <a:rPr lang="ko-KR" altLang="en-US" sz="32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컴포넌트</a:t>
            </a:r>
            <a:r>
              <a:rPr lang="en-US" altLang="ko-KR" sz="32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&gt;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923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8337">
        <p159:morph option="byObject"/>
      </p:transition>
    </mc:Choice>
    <mc:Fallback xmlns="">
      <p:transition spd="slow" advTm="18337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6F98B87-3E18-0240-8CA3-7E1F2D927635}"/>
              </a:ext>
            </a:extLst>
          </p:cNvPr>
          <p:cNvSpPr txBox="1"/>
          <p:nvPr/>
        </p:nvSpPr>
        <p:spPr>
          <a:xfrm>
            <a:off x="705833" y="498822"/>
            <a:ext cx="11098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3.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페이지 이동 버튼 만들기</a:t>
            </a:r>
          </a:p>
        </p:txBody>
      </p:sp>
      <p:pic>
        <p:nvPicPr>
          <p:cNvPr id="7" name="그림 6" descr="그래픽, 상징이(가) 표시된 사진&#10;&#10;자동 생성된 설명">
            <a:extLst>
              <a:ext uri="{FF2B5EF4-FFF2-40B4-BE49-F238E27FC236}">
                <a16:creationId xmlns:a16="http://schemas.microsoft.com/office/drawing/2014/main" id="{8644BE0D-36FC-59F9-BBAC-336CD5D05A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84" t="2196" r="9004" b="11858"/>
          <a:stretch/>
        </p:blipFill>
        <p:spPr>
          <a:xfrm>
            <a:off x="11416945" y="6050425"/>
            <a:ext cx="775055" cy="8075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3090F54-50A8-B91F-C185-A122E4084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884" y="403788"/>
            <a:ext cx="648413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D7BAED-8B2D-8970-93E7-804E828B3520}"/>
              </a:ext>
            </a:extLst>
          </p:cNvPr>
          <p:cNvSpPr txBox="1"/>
          <p:nvPr/>
        </p:nvSpPr>
        <p:spPr>
          <a:xfrm>
            <a:off x="1514794" y="3988322"/>
            <a:ext cx="1067720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const navigate = </a:t>
            </a:r>
            <a:r>
              <a:rPr lang="en-US" altLang="ko-KR" sz="3200" dirty="0" err="1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useNavigate</a:t>
            </a:r>
            <a:r>
              <a:rPr lang="en-US" altLang="ko-KR" sz="32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()</a:t>
            </a:r>
            <a:r>
              <a:rPr lang="ko-KR" altLang="en-US" sz="32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로 선언 후</a:t>
            </a:r>
            <a:endParaRPr lang="en-US" altLang="ko-KR" sz="32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algn="ctr"/>
            <a:r>
              <a:rPr lang="en-US" altLang="ko-KR" sz="32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navigate(‘</a:t>
            </a:r>
            <a:r>
              <a:rPr lang="en-US" altLang="ko-KR" sz="3200" dirty="0" err="1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url</a:t>
            </a:r>
            <a:r>
              <a:rPr lang="en-US" altLang="ko-KR" sz="32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’)</a:t>
            </a:r>
            <a:r>
              <a:rPr lang="ko-KR" altLang="en-US" sz="32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로 이동</a:t>
            </a:r>
            <a:endParaRPr lang="en-US" altLang="ko-KR" sz="32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algn="ctr"/>
            <a:endParaRPr lang="en-US" altLang="ko-KR" sz="32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혹은 </a:t>
            </a:r>
            <a:r>
              <a:rPr lang="en-US" altLang="ko-KR" sz="32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&lt;Link&gt; </a:t>
            </a:r>
            <a:r>
              <a:rPr lang="ko-KR" altLang="en-US" sz="32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컴포넌트를 활용할 수 있음</a:t>
            </a:r>
            <a:endParaRPr lang="en-US" altLang="ko-KR" sz="32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22514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8337">
        <p159:morph option="byObject"/>
      </p:transition>
    </mc:Choice>
    <mc:Fallback>
      <p:transition spd="slow" advTm="18337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644BE0D-36FC-59F9-BBAC-336CD5D05A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84" t="2196" r="9004" b="11858"/>
          <a:stretch/>
        </p:blipFill>
        <p:spPr>
          <a:xfrm>
            <a:off x="11416945" y="6050425"/>
            <a:ext cx="775055" cy="8075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6B32F9-E4C4-2F24-C1AC-81030BEA080A}"/>
              </a:ext>
            </a:extLst>
          </p:cNvPr>
          <p:cNvSpPr txBox="1"/>
          <p:nvPr/>
        </p:nvSpPr>
        <p:spPr>
          <a:xfrm>
            <a:off x="255639" y="466253"/>
            <a:ext cx="11680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VITRO CORE OTF" panose="020B0500000000000000" pitchFamily="34" charset="-127"/>
                <a:ea typeface="VITRO CORE OTF" panose="020B0500000000000000" pitchFamily="34" charset="-127"/>
              </a:rPr>
              <a:t>URL </a:t>
            </a:r>
            <a:r>
              <a:rPr lang="ko-KR" altLang="en-US" sz="4800" dirty="0">
                <a:solidFill>
                  <a:schemeClr val="bg1"/>
                </a:solidFill>
                <a:latin typeface="VITRO CORE OTF" panose="020B0500000000000000" pitchFamily="34" charset="-127"/>
                <a:ea typeface="VITRO CORE OTF" panose="020B0500000000000000" pitchFamily="34" charset="-127"/>
              </a:rPr>
              <a:t>파라미터</a:t>
            </a:r>
            <a:endParaRPr lang="en-US" altLang="ko-KR" sz="4800" dirty="0">
              <a:solidFill>
                <a:schemeClr val="bg1"/>
              </a:solidFill>
              <a:latin typeface="VITRO CORE OTF" panose="020B0500000000000000" pitchFamily="34" charset="-127"/>
              <a:ea typeface="VITRO CORE OTF" panose="020B05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8C5326-3BB6-67C6-B0A7-88CF364444EE}"/>
              </a:ext>
            </a:extLst>
          </p:cNvPr>
          <p:cNvSpPr txBox="1"/>
          <p:nvPr/>
        </p:nvSpPr>
        <p:spPr>
          <a:xfrm>
            <a:off x="507630" y="1763616"/>
            <a:ext cx="1117673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https://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홈페이지</a:t>
            </a:r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url</a:t>
            </a:r>
            <a:r>
              <a:rPr lang="en-US" altLang="ko-KR" sz="36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/product/23</a:t>
            </a:r>
          </a:p>
          <a:p>
            <a:pPr algn="ctr"/>
            <a:endParaRPr lang="en-US" altLang="ko-KR" sz="3600" dirty="0">
              <a:solidFill>
                <a:srgbClr val="D2584C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algn="ctr"/>
            <a:r>
              <a:rPr lang="en-US" altLang="ko-KR" sz="36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&lt;Route path=“/product/:productid” element={</a:t>
            </a:r>
            <a:r>
              <a:rPr lang="ko-KR" altLang="en-US" sz="36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컴포넌트</a:t>
            </a:r>
            <a:r>
              <a:rPr lang="en-US" altLang="ko-KR" sz="36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}</a:t>
            </a:r>
            <a:r>
              <a:rPr lang="ko-KR" altLang="en-US" sz="36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</a:t>
            </a:r>
            <a:r>
              <a:rPr lang="en-US" altLang="ko-KR" sz="36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/&gt;</a:t>
            </a:r>
            <a:r>
              <a:rPr lang="ko-KR" altLang="en-US" sz="3600" dirty="0" err="1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처럼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사용</a:t>
            </a:r>
            <a:endParaRPr lang="en-US" altLang="ko-KR" sz="36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algn="ctr"/>
            <a:endParaRPr lang="en-US" altLang="ko-KR" sz="36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컴포넌트 내에서는 </a:t>
            </a:r>
            <a:endParaRPr lang="en-US" altLang="ko-KR" sz="36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algn="ctr"/>
            <a:r>
              <a:rPr lang="en-US" altLang="ko-KR" sz="36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const { </a:t>
            </a:r>
            <a:r>
              <a:rPr lang="en-US" altLang="ko-KR" sz="3600" dirty="0" err="1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productId</a:t>
            </a:r>
            <a:r>
              <a:rPr lang="en-US" altLang="ko-KR" sz="36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} = </a:t>
            </a:r>
            <a:r>
              <a:rPr lang="en-US" altLang="ko-KR" sz="3600" dirty="0" err="1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useParams</a:t>
            </a:r>
            <a:r>
              <a:rPr lang="en-US" altLang="ko-KR" sz="36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();</a:t>
            </a: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의 형태로 접근 가능함</a:t>
            </a:r>
            <a:endParaRPr lang="en-US" altLang="ko-KR" sz="36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algn="ctr"/>
            <a:endParaRPr lang="en-US" altLang="ko-KR" sz="3600" dirty="0">
              <a:solidFill>
                <a:srgbClr val="D2584C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algn="ctr"/>
            <a:endParaRPr lang="en-US" altLang="ko-KR" sz="3600" dirty="0">
              <a:solidFill>
                <a:srgbClr val="D2584C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0024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37"/>
    </mc:Choice>
    <mc:Fallback>
      <p:transition spd="slow" advTm="18337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644BE0D-36FC-59F9-BBAC-336CD5D05A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84" t="2196" r="9004" b="11858"/>
          <a:stretch/>
        </p:blipFill>
        <p:spPr>
          <a:xfrm>
            <a:off x="11416945" y="6050425"/>
            <a:ext cx="775055" cy="8075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6B32F9-E4C4-2F24-C1AC-81030BEA080A}"/>
              </a:ext>
            </a:extLst>
          </p:cNvPr>
          <p:cNvSpPr txBox="1"/>
          <p:nvPr/>
        </p:nvSpPr>
        <p:spPr>
          <a:xfrm>
            <a:off x="255639" y="466253"/>
            <a:ext cx="11680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VITRO CORE OTF" panose="020B0500000000000000" pitchFamily="34" charset="-127"/>
                <a:ea typeface="VITRO CORE OTF" panose="020B0500000000000000" pitchFamily="34" charset="-127"/>
              </a:rPr>
              <a:t>쿼리 스트링</a:t>
            </a:r>
            <a:endParaRPr lang="en-US" altLang="ko-KR" sz="4800" dirty="0">
              <a:solidFill>
                <a:schemeClr val="bg1"/>
              </a:solidFill>
              <a:latin typeface="VITRO CORE OTF" panose="020B0500000000000000" pitchFamily="34" charset="-127"/>
              <a:ea typeface="VITRO CORE OTF" panose="020B05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8C5326-3BB6-67C6-B0A7-88CF364444EE}"/>
              </a:ext>
            </a:extLst>
          </p:cNvPr>
          <p:cNvSpPr txBox="1"/>
          <p:nvPr/>
        </p:nvSpPr>
        <p:spPr>
          <a:xfrm>
            <a:off x="507630" y="1599024"/>
            <a:ext cx="1117673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https://</a:t>
            </a:r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홈페이지</a:t>
            </a:r>
            <a:r>
              <a:rPr lang="en-US" altLang="ko-KR" sz="3600" dirty="0" err="1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url</a:t>
            </a:r>
            <a:r>
              <a:rPr lang="en-US" altLang="ko-KR" sz="3600" dirty="0" err="1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?product</a:t>
            </a:r>
            <a:r>
              <a:rPr lang="en-US" altLang="ko-KR" sz="36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=23&amp;option=blue</a:t>
            </a:r>
          </a:p>
          <a:p>
            <a:pPr algn="ctr"/>
            <a:endParaRPr lang="en-US" altLang="ko-KR" sz="3600" dirty="0">
              <a:solidFill>
                <a:srgbClr val="D2584C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별도 설정이 필요하지는 않음</a:t>
            </a:r>
            <a:endParaRPr lang="en-US" altLang="ko-KR" sz="36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algn="ctr"/>
            <a:endParaRPr lang="en-US" altLang="ko-KR" sz="3600" dirty="0">
              <a:solidFill>
                <a:srgbClr val="D2584C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컴포넌트 내에서는</a:t>
            </a:r>
            <a:endParaRPr lang="en-US" altLang="ko-KR" sz="36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algn="ctr"/>
            <a:r>
              <a:rPr lang="en-US" altLang="ko-KR" sz="36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const [</a:t>
            </a:r>
            <a:r>
              <a:rPr lang="en-US" altLang="ko-KR" sz="3600" dirty="0" err="1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serchParams</a:t>
            </a:r>
            <a:r>
              <a:rPr lang="en-US" altLang="ko-KR" sz="36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, </a:t>
            </a:r>
            <a:r>
              <a:rPr lang="en-US" altLang="ko-KR" sz="3600" dirty="0" err="1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setSearchParams</a:t>
            </a:r>
            <a:r>
              <a:rPr lang="en-US" altLang="ko-KR" sz="36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] = </a:t>
            </a:r>
            <a:r>
              <a:rPr lang="en-US" altLang="ko-KR" sz="3600" dirty="0" err="1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useSearchParams</a:t>
            </a:r>
            <a:r>
              <a:rPr lang="en-US" altLang="ko-KR" sz="36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();</a:t>
            </a:r>
          </a:p>
          <a:p>
            <a:pPr algn="ctr"/>
            <a:r>
              <a:rPr lang="en-US" altLang="ko-KR" sz="36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const id = </a:t>
            </a:r>
            <a:r>
              <a:rPr lang="en-US" altLang="ko-KR" sz="3600" dirty="0" err="1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searchParams.get</a:t>
            </a:r>
            <a:r>
              <a:rPr lang="en-US" altLang="ko-KR" sz="3600" dirty="0">
                <a:solidFill>
                  <a:srgbClr val="D2584C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(‘product’);</a:t>
            </a: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로 접근 및 사용 </a:t>
            </a:r>
            <a:endParaRPr lang="en-US" altLang="ko-KR" sz="3600" dirty="0">
              <a:solidFill>
                <a:srgbClr val="D2584C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algn="ctr"/>
            <a:endParaRPr lang="en-US" altLang="ko-KR" sz="3600" dirty="0">
              <a:solidFill>
                <a:srgbClr val="D2584C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8191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37"/>
    </mc:Choice>
    <mc:Fallback>
      <p:transition spd="slow" advTm="18337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3.2|1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3.2|1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3.2|1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3.2|1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3.2|1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3.2|1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3.2|1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3.2|1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3.2|1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3.2|1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3.2|1.8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4973</TotalTime>
  <Words>340</Words>
  <Application>Microsoft Macintosh PowerPoint</Application>
  <PresentationFormat>와이드스크린</PresentationFormat>
  <Paragraphs>78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Wingdings</vt:lpstr>
      <vt:lpstr>VITRO CORE OTF</vt:lpstr>
      <vt:lpstr>맑은 고딕</vt:lpstr>
      <vt:lpstr>비트로 코어 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하상우[ 학부휴학 / 전자및정보공학과 ]</dc:creator>
  <cp:lastModifiedBy>이지원[ 학부재학 / 컴퓨터융합소프트웨어학과 ]</cp:lastModifiedBy>
  <cp:revision>739</cp:revision>
  <dcterms:created xsi:type="dcterms:W3CDTF">2021-02-11T10:14:56Z</dcterms:created>
  <dcterms:modified xsi:type="dcterms:W3CDTF">2023-11-07T09:40:16Z</dcterms:modified>
</cp:coreProperties>
</file>